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4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81472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oIw75pR3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c.asso.fr/les-congres-du-mcc/" TargetMode="External"/><Relationship Id="rId13" Type="http://schemas.openxmlformats.org/officeDocument/2006/relationships/image" Target="../media/image11.emf"/><Relationship Id="rId3" Type="http://schemas.openxmlformats.org/officeDocument/2006/relationships/hyperlink" Target="https://www.mcc.asso.fr/" TargetMode="External"/><Relationship Id="rId7" Type="http://schemas.openxmlformats.org/officeDocument/2006/relationships/hyperlink" Target="https://www.mcc.asso.fr/documentation/" TargetMode="External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cc.asso.fr/reseaux/" TargetMode="External"/><Relationship Id="rId11" Type="http://schemas.openxmlformats.org/officeDocument/2006/relationships/hyperlink" Target="https://www.mcc.asso.fr/devenir-membre/" TargetMode="External"/><Relationship Id="rId5" Type="http://schemas.openxmlformats.org/officeDocument/2006/relationships/hyperlink" Target="https://www.mcc.asso.fr/qui-sommes-nous/" TargetMode="External"/><Relationship Id="rId10" Type="http://schemas.openxmlformats.org/officeDocument/2006/relationships/hyperlink" Target="https://www.mcc.asso.fr/vie-du-mouvement/" TargetMode="External"/><Relationship Id="rId4" Type="http://schemas.openxmlformats.org/officeDocument/2006/relationships/hyperlink" Target="https://www.mcc.asso.fr/toutes-les-actualites/" TargetMode="External"/><Relationship Id="rId9" Type="http://schemas.openxmlformats.org/officeDocument/2006/relationships/hyperlink" Target="https://www.mcc.asso.fr/session-dete-jp-mcc/" TargetMode="Externa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8125" r="746" b="-1"/>
          <a:stretch/>
        </p:blipFill>
        <p:spPr>
          <a:xfrm>
            <a:off x="1524" y="0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807570" y="5541474"/>
            <a:ext cx="4053128" cy="89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Ernesto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Cavassa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sj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Belén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Romá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304" y="3285399"/>
            <a:ext cx="7478268" cy="90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82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25872" y="281270"/>
            <a:ext cx="12217872" cy="6178732"/>
            <a:chOff x="-25872" y="281270"/>
            <a:chExt cx="12217872" cy="6178732"/>
          </a:xfrm>
        </p:grpSpPr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t="14778" b="12719"/>
            <a:stretch/>
          </p:blipFill>
          <p:spPr>
            <a:xfrm>
              <a:off x="-25872" y="281270"/>
              <a:ext cx="12217872" cy="6178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 6"/>
            <p:cNvSpPr/>
            <p:nvPr/>
          </p:nvSpPr>
          <p:spPr>
            <a:xfrm>
              <a:off x="2700670" y="1209603"/>
              <a:ext cx="7028120" cy="483209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Je vais avec les rênes </a:t>
              </a:r>
              <a:r>
                <a:rPr lang="fr-FR" sz="4000" dirty="0" smtClean="0">
                  <a:solidFill>
                    <a:schemeClr val="bg1"/>
                  </a:solidFill>
                </a:rPr>
                <a:t>tendues et </a:t>
              </a:r>
              <a:r>
                <a:rPr lang="fr-FR" sz="4000" dirty="0">
                  <a:solidFill>
                    <a:schemeClr val="bg1"/>
                  </a:solidFill>
                </a:rPr>
                <a:t>en ralentissant mon </a:t>
              </a:r>
              <a:r>
                <a:rPr lang="fr-FR" sz="4000" dirty="0" smtClean="0">
                  <a:solidFill>
                    <a:schemeClr val="bg1"/>
                  </a:solidFill>
                </a:rPr>
                <a:t>vol, car </a:t>
              </a:r>
              <a:r>
                <a:rPr lang="fr-FR" sz="4000" dirty="0">
                  <a:solidFill>
                    <a:schemeClr val="bg1"/>
                  </a:solidFill>
                </a:rPr>
                <a:t>il n'est pas important d'arriver seul ou en </a:t>
              </a:r>
              <a:r>
                <a:rPr lang="fr-FR" sz="4000" dirty="0" smtClean="0">
                  <a:solidFill>
                    <a:schemeClr val="bg1"/>
                  </a:solidFill>
                </a:rPr>
                <a:t>avance,</a:t>
              </a:r>
            </a:p>
            <a:p>
              <a:pPr algn="ctr"/>
              <a:r>
                <a:rPr lang="fr-FR" sz="4000" dirty="0" smtClean="0">
                  <a:solidFill>
                    <a:schemeClr val="bg1"/>
                  </a:solidFill>
                </a:rPr>
                <a:t>mais </a:t>
              </a:r>
              <a:r>
                <a:rPr lang="fr-FR" sz="4000" dirty="0">
                  <a:solidFill>
                    <a:schemeClr val="bg1"/>
                  </a:solidFill>
                </a:rPr>
                <a:t>d'arriver avec tout le monde et à l'heure</a:t>
              </a:r>
              <a:r>
                <a:rPr lang="fr-FR" sz="4000" dirty="0" smtClean="0">
                  <a:solidFill>
                    <a:schemeClr val="bg1"/>
                  </a:solidFill>
                </a:rPr>
                <a:t>.</a:t>
              </a:r>
            </a:p>
            <a:p>
              <a:pPr algn="r"/>
              <a:r>
                <a:rPr lang="fr-FR" sz="2800" dirty="0" err="1" smtClean="0">
                  <a:solidFill>
                    <a:schemeClr val="bg1"/>
                  </a:solidFill>
                </a:rPr>
                <a:t>Leon</a:t>
              </a:r>
              <a:r>
                <a:rPr lang="fr-FR" sz="2800" dirty="0" smtClean="0">
                  <a:solidFill>
                    <a:schemeClr val="bg1"/>
                  </a:solidFill>
                </a:rPr>
                <a:t> Felipe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291212" y="4044251"/>
            <a:ext cx="2215662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100000"/>
            </a:pPr>
            <a:r>
              <a:rPr lang="es-PE" sz="3600" b="1" dirty="0"/>
              <a:t>TRAVAIL</a:t>
            </a:r>
            <a:br>
              <a:rPr lang="es-PE" sz="3600" b="1" dirty="0"/>
            </a:br>
            <a:r>
              <a:rPr lang="es-PE" sz="3600" b="1" dirty="0"/>
              <a:t>PERSONNEL</a:t>
            </a:r>
            <a:br>
              <a:rPr lang="es-PE" sz="3600" b="1" dirty="0"/>
            </a:br>
            <a:r>
              <a:rPr lang="es-PE" sz="3600" b="1" dirty="0" smtClean="0"/>
              <a:t>QUESTIONS</a:t>
            </a:r>
            <a:endParaRPr sz="3600" b="1" dirty="0"/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t="44372" b="10032"/>
          <a:stretch/>
        </p:blipFill>
        <p:spPr>
          <a:xfrm>
            <a:off x="20" y="281363"/>
            <a:ext cx="12191980" cy="3677688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2782389" y="4044251"/>
            <a:ext cx="9174480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PE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342900" lvl="0" fontAlgn="base">
              <a:lnSpc>
                <a:spcPts val="2155"/>
              </a:lnSpc>
              <a:buClr>
                <a:srgbClr val="000000"/>
              </a:buClr>
              <a:buSzPts val="2400"/>
              <a:buFont typeface="+mj-lt"/>
              <a:buAutoNum type="alphaLcPeriod"/>
              <a:tabLst>
                <a:tab pos="365760" algn="dec"/>
              </a:tabLst>
            </a:pPr>
            <a:r>
              <a:rPr lang="es-PE" sz="2400" i="1" dirty="0" smtClean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 matériel de ce jour résonne en moi? </a:t>
            </a:r>
            <a:r>
              <a:rPr lang="fr-FR" sz="2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Echos personnels (en une ou deux paroles ou une image)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fontAlgn="base">
              <a:lnSpc>
                <a:spcPts val="2590"/>
              </a:lnSpc>
              <a:spcBef>
                <a:spcPts val="1010"/>
              </a:spcBef>
              <a:buClr>
                <a:srgbClr val="000000"/>
              </a:buClr>
              <a:buSzPts val="2400"/>
              <a:buFont typeface="+mj-lt"/>
              <a:buAutoNum type="alphaLcPeriod"/>
              <a:tabLst>
                <a:tab pos="365760" algn="dec"/>
              </a:tabLst>
            </a:pPr>
            <a:r>
              <a:rPr lang="fr-FR" sz="2350" spc="-3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 ce qui m’interpelle du </a:t>
            </a:r>
            <a:r>
              <a:rPr lang="fr-FR" sz="24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PEG dans la mission JM où je suis, où je me trouve ?Après le travail de ce jour, que m’inspire le pacte pour renouveler ENSEMBLE la mission JM à laquelle je participe?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r="13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09195" y="335667"/>
            <a:ext cx="877361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TÉMOIGNAGE UBUNTU AFRIQUE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0" y="4744027"/>
            <a:ext cx="12192000" cy="2277547"/>
          </a:xfrm>
          <a:prstGeom prst="rect">
            <a:avLst/>
          </a:prstGeom>
          <a:solidFill>
            <a:srgbClr val="022146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Pacte </a:t>
            </a:r>
            <a:r>
              <a:rPr lang="es-ES" sz="5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Éducatif</a:t>
            </a:r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Global</a:t>
            </a:r>
          </a:p>
          <a:p>
            <a:r>
              <a:rPr lang="es-E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INSTRUMENTUM LABORIS</a:t>
            </a:r>
          </a:p>
          <a:p>
            <a:endParaRPr lang="es-E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9015727" y="5053811"/>
            <a:ext cx="3074795" cy="1657978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r>
              <a:rPr lang="es-PE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s-PE" sz="32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93694" y="509286"/>
            <a:ext cx="10515600" cy="222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C00000"/>
              </a:buClr>
              <a:buSzPct val="100000"/>
            </a:pPr>
            <a:r>
              <a:rPr lang="fr-FR" sz="4000" b="1" dirty="0">
                <a:solidFill>
                  <a:srgbClr val="C00000"/>
                </a:solidFill>
              </a:rPr>
              <a:t>VIDEO MESSAGE DU PAPE FRANÇOIS À LA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4000" b="1" dirty="0">
                <a:solidFill>
                  <a:srgbClr val="C00000"/>
                </a:solidFill>
              </a:rPr>
              <a:t>RENCONTRE SUR LE PACTE ÉDUCATIF GLOBAL 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s-PE" sz="4000" b="1" i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PE" sz="4000" b="1" i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15/10/2020)</a:t>
            </a: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800">
                <a:highlight>
                  <a:srgbClr val="FFFF00"/>
                </a:highlight>
                <a:hlinkClick r:id="rId3"/>
              </a:rPr>
              <a:t>https://www.youtube.com/watch?v=-</a:t>
            </a:r>
            <a:r>
              <a:rPr lang="es-PE" sz="1800" smtClean="0">
                <a:highlight>
                  <a:srgbClr val="FFFF00"/>
                </a:highlight>
                <a:hlinkClick r:id="rId3"/>
              </a:rPr>
              <a:t>NoIw75pR34</a:t>
            </a:r>
            <a:r>
              <a:rPr lang="es-PE" sz="1800" smtClean="0">
                <a:highlight>
                  <a:srgbClr val="FFFF00"/>
                </a:highlight>
              </a:rPr>
              <a:t> </a:t>
            </a:r>
            <a:r>
              <a:rPr lang="es-PE" sz="1800" dirty="0" smtClean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1800" dirty="0" smtClean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dirty="0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l="47040" t="18925" r="22714" b="9795"/>
          <a:stretch/>
        </p:blipFill>
        <p:spPr>
          <a:xfrm>
            <a:off x="6041986" y="2430683"/>
            <a:ext cx="3669175" cy="356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acte éducatif mondial. – La Sa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16" y="3015592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76589" y="3861878"/>
            <a:ext cx="3874900" cy="291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600"/>
            </a:pPr>
            <a:r>
              <a:rPr lang="es-PE" sz="4800" b="1" dirty="0" smtClean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PE" sz="4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r-FR" sz="3600" b="1" dirty="0" smtClean="0"/>
              <a:t>L’OUVERTURE </a:t>
            </a:r>
            <a:r>
              <a:rPr lang="fr-FR" sz="3600" b="1" dirty="0"/>
              <a:t>À L’AUTRE COMME </a:t>
            </a:r>
            <a:r>
              <a:rPr lang="fr-FR" sz="3600" b="1" dirty="0" smtClean="0"/>
              <a:t>FONDEMENT</a:t>
            </a:r>
            <a:endParaRPr sz="2800" dirty="0"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t="22532" b="2695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251489" y="3534098"/>
            <a:ext cx="7966426" cy="324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fontAlgn="base"/>
            <a:r>
              <a:rPr lang="fr-FR" sz="2400" b="1" dirty="0"/>
              <a:t>L’autre n’est pas une menace mais un compagnon de </a:t>
            </a:r>
            <a:r>
              <a:rPr lang="fr-FR" sz="2400" b="1" dirty="0" smtClean="0"/>
              <a:t>voyage.</a:t>
            </a:r>
            <a:endParaRPr lang="es-ES" sz="2400" b="1" dirty="0"/>
          </a:p>
          <a:p>
            <a:pPr lvl="0" fontAlgn="base"/>
            <a:r>
              <a:rPr lang="fr-FR" sz="2400" b="1" dirty="0"/>
              <a:t>Avec qui j’établis un pacte, une alliance. </a:t>
            </a:r>
            <a:r>
              <a:rPr lang="it-IT" sz="2400" b="1" dirty="0" err="1"/>
              <a:t>Valeur</a:t>
            </a:r>
            <a:r>
              <a:rPr lang="it-IT" sz="2400" b="1" dirty="0"/>
              <a:t> </a:t>
            </a:r>
            <a:r>
              <a:rPr lang="it-IT" sz="2400" b="1" dirty="0" err="1"/>
              <a:t>biblique</a:t>
            </a:r>
            <a:r>
              <a:rPr lang="it-IT" sz="2400" b="1" dirty="0"/>
              <a:t> </a:t>
            </a:r>
            <a:r>
              <a:rPr lang="it-IT" sz="2400" b="1" dirty="0" err="1"/>
              <a:t>du</a:t>
            </a:r>
            <a:r>
              <a:rPr lang="it-IT" sz="2400" b="1" dirty="0"/>
              <a:t> terme </a:t>
            </a:r>
            <a:r>
              <a:rPr lang="it-IT" sz="2400" b="1" dirty="0" smtClean="0"/>
              <a:t>.     </a:t>
            </a:r>
            <a:endParaRPr lang="es-ES" sz="2400" b="1" dirty="0"/>
          </a:p>
          <a:p>
            <a:pPr lvl="0" fontAlgn="base"/>
            <a:r>
              <a:rPr lang="it-IT" sz="2400" b="1" dirty="0" err="1"/>
              <a:t>Chaque</a:t>
            </a:r>
            <a:r>
              <a:rPr lang="it-IT" sz="2400" b="1" dirty="0"/>
              <a:t> </a:t>
            </a:r>
            <a:r>
              <a:rPr lang="it-IT" sz="2400" b="1" dirty="0" err="1"/>
              <a:t>contribution</a:t>
            </a:r>
            <a:r>
              <a:rPr lang="it-IT" sz="2400" b="1" dirty="0"/>
              <a:t> est </a:t>
            </a:r>
            <a:r>
              <a:rPr lang="it-IT" sz="2400" b="1" dirty="0" err="1" smtClean="0"/>
              <a:t>indispensable</a:t>
            </a:r>
            <a:r>
              <a:rPr lang="it-IT" sz="2400" b="1" dirty="0" smtClean="0"/>
              <a:t>.</a:t>
            </a:r>
            <a:endParaRPr lang="es-ES" sz="2400" b="1" dirty="0"/>
          </a:p>
          <a:p>
            <a:pPr lvl="0" fontAlgn="base"/>
            <a:r>
              <a:rPr lang="fr-FR" sz="2400" b="1" dirty="0"/>
              <a:t>Éduquer n’a jamais été facile, encore moins maintenant</a:t>
            </a:r>
            <a:endParaRPr lang="es-ES" sz="2400" b="1" dirty="0"/>
          </a:p>
          <a:p>
            <a:r>
              <a:rPr lang="it-IT" sz="2400" b="1" dirty="0" err="1"/>
              <a:t>Contexte</a:t>
            </a:r>
            <a:r>
              <a:rPr lang="it-IT" sz="2400" b="1" dirty="0"/>
              <a:t> de «l’</a:t>
            </a:r>
            <a:r>
              <a:rPr lang="it-IT" sz="2400" b="1" dirty="0" err="1"/>
              <a:t>urgence</a:t>
            </a:r>
            <a:r>
              <a:rPr lang="it-IT" sz="2400" b="1" dirty="0"/>
              <a:t> </a:t>
            </a:r>
            <a:r>
              <a:rPr lang="it-IT" sz="2400" b="1" dirty="0" err="1"/>
              <a:t>éducative</a:t>
            </a:r>
            <a:r>
              <a:rPr lang="it-IT" sz="2400" b="1" dirty="0"/>
              <a:t>»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t="41117" b="22324"/>
          <a:stretch/>
        </p:blipFill>
        <p:spPr>
          <a:xfrm>
            <a:off x="0" y="0"/>
            <a:ext cx="12191980" cy="3666227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282813" y="3666227"/>
            <a:ext cx="8595076" cy="319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fr-FR" sz="2000" dirty="0" smtClean="0"/>
              <a:t>Expérience </a:t>
            </a:r>
            <a:r>
              <a:rPr lang="fr-FR" sz="2000" dirty="0"/>
              <a:t>fondatrice: données </a:t>
            </a:r>
            <a:r>
              <a:rPr lang="fr-FR" sz="2000" dirty="0" smtClean="0"/>
              <a:t>anthropologiques</a:t>
            </a:r>
          </a:p>
          <a:p>
            <a:pPr marL="342900"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fr-FR" sz="2000" dirty="0" smtClean="0"/>
              <a:t>Antérieure </a:t>
            </a:r>
            <a:r>
              <a:rPr lang="fr-FR" sz="2000" dirty="0"/>
              <a:t>à la morale et à la religion: elle nous inclut </a:t>
            </a:r>
            <a:r>
              <a:rPr lang="fr-FR" sz="2000" dirty="0" smtClean="0"/>
              <a:t>tous</a:t>
            </a:r>
          </a:p>
          <a:p>
            <a:pPr marL="342900"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fr-FR" sz="2000" dirty="0" smtClean="0"/>
              <a:t>La </a:t>
            </a:r>
            <a:r>
              <a:rPr lang="fr-FR" sz="2000" dirty="0"/>
              <a:t>“culture du jetable” détruit la </a:t>
            </a:r>
            <a:r>
              <a:rPr lang="fr-FR" sz="2000" dirty="0" smtClean="0"/>
              <a:t>fraternité</a:t>
            </a:r>
          </a:p>
          <a:p>
            <a:pPr marL="342900"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fr-FR" sz="2000" dirty="0" smtClean="0"/>
              <a:t>Devant </a:t>
            </a:r>
            <a:r>
              <a:rPr lang="fr-FR" sz="2000" dirty="0"/>
              <a:t>elle: “le village planétaire de l’éducation” nous rappelle la </a:t>
            </a:r>
            <a:r>
              <a:rPr lang="fr-FR" sz="2000" dirty="0" smtClean="0"/>
              <a:t>fraternité originaire.</a:t>
            </a:r>
          </a:p>
          <a:p>
            <a:pPr marL="342900"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fr-FR" sz="2000" dirty="0" smtClean="0"/>
              <a:t>“En </a:t>
            </a:r>
            <a:r>
              <a:rPr lang="fr-FR" sz="2000" dirty="0"/>
              <a:t>effet, nous avons été crées non seulement pour vivre “avec les autres”, </a:t>
            </a:r>
            <a:r>
              <a:rPr lang="fr-FR" sz="2000" dirty="0" smtClean="0"/>
              <a:t> </a:t>
            </a:r>
            <a:r>
              <a:rPr lang="fr-FR" sz="2000" dirty="0"/>
              <a:t>mais aussi pour vivre “ au service des autres”, dans une réciprocité salvatrice  </a:t>
            </a:r>
            <a:r>
              <a:rPr lang="fr-FR" sz="2000" dirty="0" smtClean="0"/>
              <a:t>  </a:t>
            </a:r>
            <a:r>
              <a:rPr lang="fr-FR" sz="2000" dirty="0"/>
              <a:t>et enrichissante 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06" y="4298736"/>
            <a:ext cx="2694432" cy="151790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fr-FR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>
                <a:hlinkClick r:id="rId3"/>
              </a:rPr>
              <a:t>Accueil</a:t>
            </a:r>
            <a:endParaRPr lang="fr-FR" sz="1800"/>
          </a:p>
          <a:p>
            <a:r>
              <a:rPr lang="fr-FR">
                <a:hlinkClick r:id="rId4"/>
              </a:rPr>
              <a:t>Actualités</a:t>
            </a:r>
            <a:endParaRPr lang="fr-FR" sz="1800"/>
          </a:p>
          <a:p>
            <a:r>
              <a:rPr lang="fr-FR">
                <a:hlinkClick r:id="rId5"/>
              </a:rPr>
              <a:t>Qui sommes-nous ?</a:t>
            </a:r>
            <a:endParaRPr lang="fr-FR" sz="1800"/>
          </a:p>
          <a:p>
            <a:r>
              <a:rPr lang="fr-FR">
                <a:hlinkClick r:id="rId6"/>
              </a:rPr>
              <a:t>Réseaux</a:t>
            </a:r>
            <a:endParaRPr lang="fr-FR" sz="1800"/>
          </a:p>
          <a:p>
            <a:r>
              <a:rPr lang="fr-FR">
                <a:hlinkClick r:id="rId7"/>
              </a:rPr>
              <a:t>Documentation</a:t>
            </a:r>
            <a:endParaRPr lang="fr-FR" sz="1800"/>
          </a:p>
          <a:p>
            <a:r>
              <a:rPr lang="fr-FR">
                <a:hlinkClick r:id="rId8"/>
              </a:rPr>
              <a:t>Les Congrès</a:t>
            </a:r>
            <a:endParaRPr lang="fr-FR" sz="1800"/>
          </a:p>
          <a:p>
            <a:r>
              <a:rPr lang="fr-FR">
                <a:hlinkClick r:id="rId9"/>
              </a:rPr>
              <a:t>Session JP</a:t>
            </a:r>
            <a:endParaRPr lang="fr-FR" sz="1800"/>
          </a:p>
          <a:p>
            <a:r>
              <a:rPr lang="fr-FR">
                <a:hlinkClick r:id="rId10"/>
              </a:rPr>
              <a:t>Evénements</a:t>
            </a:r>
            <a:endParaRPr lang="fr-FR" sz="1800"/>
          </a:p>
          <a:p>
            <a:r>
              <a:rPr lang="fr-FR">
                <a:hlinkClick r:id="rId11"/>
              </a:rPr>
              <a:t>Devenir membre</a:t>
            </a:r>
            <a:endParaRPr lang="fr-FR" sz="1800"/>
          </a:p>
          <a:p>
            <a:r>
              <a:rPr lang="fr-FR" b="1"/>
              <a:t>La spiritualité ignatienne</a:t>
            </a: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12">
            <a:alphaModFix/>
          </a:blip>
          <a:srcRect t="48339" b="-1"/>
          <a:stretch/>
        </p:blipFill>
        <p:spPr>
          <a:xfrm>
            <a:off x="0" y="1753652"/>
            <a:ext cx="12228129" cy="2574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9"/>
          <p:cNvGrpSpPr/>
          <p:nvPr/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8" name="Google Shape;128;p19"/>
            <p:cNvSpPr/>
            <p:nvPr/>
          </p:nvSpPr>
          <p:spPr>
            <a:xfrm>
              <a:off x="-305" y="2987478"/>
              <a:ext cx="12188952" cy="1099712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-305" y="3199381"/>
              <a:ext cx="12188952" cy="902694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-305" y="3501488"/>
              <a:ext cx="12188952" cy="641669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-305" y="3614750"/>
              <a:ext cx="12188952" cy="1201528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0728" y="4563332"/>
            <a:ext cx="10515600" cy="1871974"/>
          </a:xfrm>
        </p:spPr>
        <p:txBody>
          <a:bodyPr/>
          <a:lstStyle/>
          <a:p>
            <a:pPr marL="1120140" indent="0" fontAlgn="base">
              <a:lnSpc>
                <a:spcPts val="3335"/>
              </a:lnSpc>
              <a:spcBef>
                <a:spcPts val="340"/>
              </a:spcBef>
              <a:buNone/>
              <a:tabLst>
                <a:tab pos="5486400" algn="l"/>
              </a:tabLst>
            </a:pPr>
            <a:r>
              <a:rPr lang="fr-FR" b="1" spc="115" dirty="0">
                <a:solidFill>
                  <a:srgbClr val="44536A"/>
                </a:solidFill>
                <a:latin typeface="Arial Narrow" panose="020B0606020202030204" pitchFamily="34" charset="0"/>
                <a:ea typeface="Arial Narrow" panose="020B0606020202030204" pitchFamily="34" charset="0"/>
              </a:rPr>
              <a:t>QUELQUES	• Le Principe et  Fondement</a:t>
            </a:r>
            <a:endParaRPr lang="es-ES" sz="1200" dirty="0">
              <a:latin typeface="Times New Roman" panose="02020603050405020304" pitchFamily="18" charset="0"/>
              <a:ea typeface="PMingLiU"/>
            </a:endParaRPr>
          </a:p>
          <a:p>
            <a:pPr marL="114300" indent="0" fontAlgn="base">
              <a:lnSpc>
                <a:spcPts val="3100"/>
              </a:lnSpc>
              <a:spcBef>
                <a:spcPts val="990"/>
              </a:spcBef>
              <a:buNone/>
              <a:tabLst>
                <a:tab pos="5486400" algn="l"/>
              </a:tabLst>
            </a:pPr>
            <a:r>
              <a:rPr lang="fr-FR" b="1" spc="90" dirty="0">
                <a:solidFill>
                  <a:srgbClr val="44536A"/>
                </a:solidFill>
                <a:latin typeface="Arial Narrow" panose="020B0606020202030204" pitchFamily="34" charset="0"/>
                <a:ea typeface="Arial Narrow" panose="020B0606020202030204" pitchFamily="34" charset="0"/>
              </a:rPr>
              <a:t>CONSIDÉRATIONS DE LA	• Ignace Pèlerin </a:t>
            </a:r>
            <a:endParaRPr lang="es-ES" sz="1200" dirty="0">
              <a:latin typeface="Times New Roman" panose="02020603050405020304" pitchFamily="18" charset="0"/>
              <a:ea typeface="PMingLiU"/>
            </a:endParaRPr>
          </a:p>
          <a:p>
            <a:pPr marL="0" indent="0" fontAlgn="base">
              <a:lnSpc>
                <a:spcPts val="3085"/>
              </a:lnSpc>
              <a:buNone/>
            </a:pPr>
            <a:r>
              <a:rPr lang="es-ES" b="1" spc="120" dirty="0">
                <a:solidFill>
                  <a:srgbClr val="44536A"/>
                </a:solidFill>
                <a:latin typeface="Arial Narrow" panose="020B0606020202030204" pitchFamily="34" charset="0"/>
                <a:ea typeface="Arial Narrow" panose="020B0606020202030204" pitchFamily="34" charset="0"/>
              </a:rPr>
              <a:t>SPIRITUALITÉ IGNACIENNE</a:t>
            </a:r>
            <a:endParaRPr lang="es-ES" sz="1200" dirty="0">
              <a:latin typeface="Times New Roman" panose="02020603050405020304" pitchFamily="18" charset="0"/>
              <a:ea typeface="PMingLiU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078" y="1573028"/>
            <a:ext cx="11564899" cy="3612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4"/>
          <a:srcRect l="9691" r="11408"/>
          <a:stretch/>
        </p:blipFill>
        <p:spPr>
          <a:xfrm>
            <a:off x="0" y="0"/>
            <a:ext cx="12241161" cy="18954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8594" y="1242464"/>
            <a:ext cx="1098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chemeClr val="bg1"/>
                </a:solidFill>
              </a:rPr>
              <a:t>L’expérience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tranformatrice</a:t>
            </a:r>
            <a:r>
              <a:rPr lang="es-ES" sz="2000" b="1" dirty="0" smtClean="0">
                <a:solidFill>
                  <a:schemeClr val="bg1"/>
                </a:solidFill>
              </a:rPr>
              <a:t> des </a:t>
            </a:r>
            <a:r>
              <a:rPr lang="es-ES" sz="2000" b="1" dirty="0" err="1" smtClean="0">
                <a:solidFill>
                  <a:schemeClr val="bg1"/>
                </a:solidFill>
              </a:rPr>
              <a:t>Exercices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Spirituels</a:t>
            </a:r>
            <a:r>
              <a:rPr lang="es-ES" sz="2000" b="1" dirty="0" smtClean="0">
                <a:solidFill>
                  <a:schemeClr val="bg1"/>
                </a:solidFill>
              </a:rPr>
              <a:t> de Saint Ignace de </a:t>
            </a:r>
            <a:r>
              <a:rPr lang="es-ES" sz="2000" b="1" dirty="0" err="1" smtClean="0">
                <a:solidFill>
                  <a:schemeClr val="bg1"/>
                </a:solidFill>
              </a:rPr>
              <a:t>Loiola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2620" r="-1" b="275"/>
          <a:stretch/>
        </p:blipFill>
        <p:spPr>
          <a:xfrm>
            <a:off x="-36434" y="0"/>
            <a:ext cx="12228129" cy="466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0"/>
          <p:cNvGrpSpPr/>
          <p:nvPr/>
        </p:nvGrpSpPr>
        <p:grpSpPr>
          <a:xfrm>
            <a:off x="-36434" y="2838128"/>
            <a:ext cx="12228128" cy="1828800"/>
            <a:chOff x="-305" y="2987478"/>
            <a:chExt cx="12188952" cy="1828800"/>
          </a:xfrm>
        </p:grpSpPr>
        <p:sp>
          <p:nvSpPr>
            <p:cNvPr id="141" name="Google Shape;141;p20"/>
            <p:cNvSpPr/>
            <p:nvPr/>
          </p:nvSpPr>
          <p:spPr>
            <a:xfrm>
              <a:off x="-305" y="2987478"/>
              <a:ext cx="12188952" cy="1099712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-305" y="3199381"/>
              <a:ext cx="12188952" cy="902694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-305" y="3501488"/>
              <a:ext cx="12188951" cy="641669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-305" y="3614750"/>
              <a:ext cx="12188952" cy="1201528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61507" y="4445264"/>
            <a:ext cx="2626242" cy="15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chemeClr val="dk2"/>
              </a:buClr>
              <a:buSzPct val="100000"/>
            </a:pPr>
            <a:r>
              <a:rPr lang="fr-FR" sz="3300" b="1" dirty="0" smtClean="0">
                <a:solidFill>
                  <a:schemeClr val="dk2"/>
                </a:solidFill>
              </a:rPr>
              <a:t>1</a:t>
            </a:r>
            <a:r>
              <a:rPr lang="fr-FR" sz="3300" b="1" dirty="0">
                <a:solidFill>
                  <a:schemeClr val="dk2"/>
                </a:solidFill>
              </a:rPr>
              <a:t>. </a:t>
            </a:r>
            <a:r>
              <a:rPr lang="fr-FR" sz="3300" b="1" dirty="0" smtClean="0">
                <a:solidFill>
                  <a:schemeClr val="dk2"/>
                </a:solidFill>
              </a:rPr>
              <a:t>LE PRINCIPE </a:t>
            </a:r>
            <a:br>
              <a:rPr lang="fr-FR" sz="3300" b="1" dirty="0" smtClean="0">
                <a:solidFill>
                  <a:schemeClr val="dk2"/>
                </a:solidFill>
              </a:rPr>
            </a:br>
            <a:r>
              <a:rPr lang="fr-FR" sz="3300" b="1" dirty="0" smtClean="0">
                <a:solidFill>
                  <a:schemeClr val="dk2"/>
                </a:solidFill>
              </a:rPr>
              <a:t>ET </a:t>
            </a:r>
            <a:r>
              <a:rPr lang="fr-FR" sz="3300" b="1" dirty="0">
                <a:solidFill>
                  <a:schemeClr val="dk2"/>
                </a:solidFill>
              </a:rPr>
              <a:t/>
            </a:r>
            <a:br>
              <a:rPr lang="fr-FR" sz="3300" b="1" dirty="0">
                <a:solidFill>
                  <a:schemeClr val="dk2"/>
                </a:solidFill>
              </a:rPr>
            </a:br>
            <a:r>
              <a:rPr lang="fr-FR" sz="3300" b="1" dirty="0" smtClean="0">
                <a:solidFill>
                  <a:schemeClr val="dk2"/>
                </a:solidFill>
              </a:rPr>
              <a:t>FONDEMENT</a:t>
            </a:r>
            <a:endParaRPr sz="3300" dirty="0">
              <a:solidFill>
                <a:schemeClr val="dk2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190967" y="3854338"/>
            <a:ext cx="8658526" cy="2691782"/>
          </a:xfrm>
        </p:spPr>
        <p:txBody>
          <a:bodyPr>
            <a:normAutofit/>
          </a:bodyPr>
          <a:lstStyle/>
          <a:p>
            <a:pPr lvl="0" fontAlgn="base"/>
            <a:r>
              <a:rPr lang="fr-FR" sz="2100" dirty="0"/>
              <a:t>Dans les ES: s’ouvre l’expérience du pèlerinage, de la recherche de </a:t>
            </a:r>
            <a:r>
              <a:rPr lang="fr-FR" sz="2100" dirty="0" smtClean="0"/>
              <a:t>la</a:t>
            </a:r>
            <a:r>
              <a:rPr lang="es-ES" sz="2100" dirty="0"/>
              <a:t> </a:t>
            </a:r>
            <a:r>
              <a:rPr lang="it-IT" sz="2100" dirty="0" err="1" smtClean="0"/>
              <a:t>volonté</a:t>
            </a:r>
            <a:r>
              <a:rPr lang="it-IT" sz="2100" dirty="0" smtClean="0"/>
              <a:t>  </a:t>
            </a:r>
            <a:r>
              <a:rPr lang="it-IT" sz="2100" dirty="0"/>
              <a:t>de </a:t>
            </a:r>
            <a:r>
              <a:rPr lang="it-IT" sz="2100" dirty="0" err="1"/>
              <a:t>Dieu</a:t>
            </a:r>
            <a:endParaRPr lang="es-ES" sz="2100" dirty="0"/>
          </a:p>
          <a:p>
            <a:pPr lvl="0" fontAlgn="base"/>
            <a:r>
              <a:rPr lang="fr-FR" sz="2100" dirty="0"/>
              <a:t>Pose  les termes de base de </a:t>
            </a:r>
            <a:r>
              <a:rPr lang="fr-FR" sz="2100" dirty="0" smtClean="0"/>
              <a:t>l’anthropologie </a:t>
            </a:r>
            <a:r>
              <a:rPr lang="fr-FR" sz="2100" dirty="0"/>
              <a:t>ignacienne: La personne </a:t>
            </a:r>
            <a:r>
              <a:rPr lang="fr-FR" sz="2100" dirty="0" smtClean="0"/>
              <a:t>est</a:t>
            </a:r>
            <a:r>
              <a:rPr lang="es-ES" sz="2100" dirty="0"/>
              <a:t> </a:t>
            </a:r>
            <a:r>
              <a:rPr lang="fr-FR" sz="2100" dirty="0" smtClean="0"/>
              <a:t>créée </a:t>
            </a:r>
            <a:r>
              <a:rPr lang="fr-FR" sz="2100" dirty="0"/>
              <a:t>pour ... Dieu, </a:t>
            </a:r>
            <a:r>
              <a:rPr lang="fr-FR" sz="2100" dirty="0" smtClean="0"/>
              <a:t>et alors </a:t>
            </a:r>
            <a:r>
              <a:rPr lang="fr-FR" sz="2100" dirty="0"/>
              <a:t>orienter toutes les autres choses faites pour cette fin.</a:t>
            </a:r>
            <a:endParaRPr lang="es-ES" sz="2100" dirty="0"/>
          </a:p>
          <a:p>
            <a:pPr lvl="0" fontAlgn="base"/>
            <a:r>
              <a:rPr lang="fr-FR" sz="2100" dirty="0"/>
              <a:t>L’ horizon est Dieu. Les “choses créées ”sont des moyens d’arriver à Lui</a:t>
            </a:r>
            <a:endParaRPr lang="es-ES" sz="2100" dirty="0"/>
          </a:p>
          <a:p>
            <a:r>
              <a:rPr lang="fr-FR" sz="2100" dirty="0"/>
              <a:t>Élection  permanente, basée sur le  “</a:t>
            </a:r>
            <a:r>
              <a:rPr lang="fr-FR" sz="2100" dirty="0" err="1"/>
              <a:t>magis</a:t>
            </a:r>
            <a:r>
              <a:rPr lang="fr-FR" sz="2100" dirty="0"/>
              <a:t>”</a:t>
            </a:r>
            <a:endParaRPr lang="es-E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r="130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439989" y="267145"/>
            <a:ext cx="5540827" cy="133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E" sz="4000" b="1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PE" sz="4000" b="1" dirty="0" smtClean="0">
                <a:latin typeface="Calibri"/>
                <a:ea typeface="Calibri"/>
                <a:cs typeface="Calibri"/>
                <a:sym typeface="Calibri"/>
              </a:rPr>
              <a:t>Ignace </a:t>
            </a:r>
            <a:r>
              <a:rPr lang="es-PE" sz="4000" b="1" dirty="0" err="1" smtClean="0">
                <a:latin typeface="Calibri"/>
                <a:ea typeface="Calibri"/>
                <a:cs typeface="Calibri"/>
                <a:sym typeface="Calibri"/>
              </a:rPr>
              <a:t>Pèlerin</a:t>
            </a:r>
            <a:r>
              <a:rPr lang="es-PE" sz="4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8014936" y="1867989"/>
            <a:ext cx="3822189" cy="472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fr-FR" sz="2400" dirty="0" smtClean="0"/>
              <a:t>De </a:t>
            </a:r>
            <a:r>
              <a:rPr lang="fr-FR" sz="2400" dirty="0"/>
              <a:t>sa conversion jusqu’à </a:t>
            </a:r>
            <a:r>
              <a:rPr lang="fr-FR" sz="2400" dirty="0" smtClean="0"/>
              <a:t>sa </a:t>
            </a:r>
            <a:r>
              <a:rPr lang="fr-FR" sz="2400" dirty="0"/>
              <a:t>mort cherche la volonté  </a:t>
            </a:r>
            <a:r>
              <a:rPr lang="fr-FR" sz="2400" dirty="0" smtClean="0"/>
              <a:t>de </a:t>
            </a:r>
            <a:r>
              <a:rPr lang="fr-FR" sz="2400" dirty="0"/>
              <a:t>Dieu  (son </a:t>
            </a:r>
            <a:r>
              <a:rPr lang="fr-FR" sz="2400" dirty="0" smtClean="0"/>
              <a:t>horizon)</a:t>
            </a:r>
          </a:p>
          <a:p>
            <a:pPr marL="342900">
              <a:spcBef>
                <a:spcPts val="0"/>
              </a:spcBef>
              <a:buSzPts val="2400"/>
            </a:pPr>
            <a:endParaRPr lang="fr-FR" sz="2400" dirty="0"/>
          </a:p>
          <a:p>
            <a:pPr marL="252000">
              <a:spcBef>
                <a:spcPts val="0"/>
              </a:spcBef>
              <a:buSzPts val="2400"/>
            </a:pPr>
            <a:r>
              <a:rPr lang="fr-FR" sz="2400" dirty="0" smtClean="0"/>
              <a:t>Les </a:t>
            </a:r>
            <a:r>
              <a:rPr lang="fr-FR" sz="2400" dirty="0" err="1" smtClean="0"/>
              <a:t>E.S</a:t>
            </a:r>
            <a:r>
              <a:rPr lang="fr-FR" sz="2400" dirty="0" smtClean="0"/>
              <a:t>. </a:t>
            </a:r>
            <a:r>
              <a:rPr lang="fr-FR" sz="2400" dirty="0"/>
              <a:t>sont </a:t>
            </a:r>
            <a:r>
              <a:rPr lang="fr-FR" sz="2400" dirty="0" smtClean="0"/>
              <a:t>l’expression de </a:t>
            </a:r>
            <a:r>
              <a:rPr lang="fr-FR" sz="2400" dirty="0"/>
              <a:t>cette recherche:   révélant une spiritualité </a:t>
            </a:r>
            <a:r>
              <a:rPr lang="fr-FR" sz="2400" dirty="0" smtClean="0"/>
              <a:t>de discernement </a:t>
            </a:r>
            <a:r>
              <a:rPr lang="fr-FR" sz="2400" dirty="0"/>
              <a:t>pour prendre les décisions</a:t>
            </a:r>
            <a:r>
              <a:rPr lang="fr-FR" sz="2400" dirty="0" smtClean="0"/>
              <a:t>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fr-FR" sz="2400" dirty="0" smtClean="0"/>
          </a:p>
          <a:p>
            <a:pPr marL="342900">
              <a:spcBef>
                <a:spcPts val="600"/>
              </a:spcBef>
              <a:buSzPts val="2400"/>
            </a:pPr>
            <a:r>
              <a:rPr lang="fr-FR" sz="2400" dirty="0" smtClean="0"/>
              <a:t>François </a:t>
            </a:r>
            <a:r>
              <a:rPr lang="fr-FR" sz="2400" dirty="0"/>
              <a:t>nous invite </a:t>
            </a:r>
            <a:r>
              <a:rPr lang="fr-FR" sz="2400" dirty="0" smtClean="0"/>
              <a:t>à nous </a:t>
            </a:r>
            <a:r>
              <a:rPr lang="fr-FR" sz="2400" dirty="0"/>
              <a:t>unir, comme pèlerins, à apporter notre contribution au PEG</a:t>
            </a:r>
          </a:p>
          <a:p>
            <a:pPr marL="228600" lvl="0" indent="-101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Panorámica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PMingLiU</vt:lpstr>
      <vt:lpstr>Times New Roman</vt:lpstr>
      <vt:lpstr>Tema de Office</vt:lpstr>
      <vt:lpstr>Presentación de PowerPoint</vt:lpstr>
      <vt:lpstr>Presentación de PowerPoint</vt:lpstr>
      <vt:lpstr>Presentación de PowerPoint</vt:lpstr>
      <vt:lpstr>VIDEO MESSAGE DU PAPE FRANÇOIS À LA RENCONTRE SUR LE PACTE ÉDUCATIF GLOBAL  (15/10/2020)   https://www.youtube.com/watch?v=-NoIw75pR34    </vt:lpstr>
      <vt:lpstr>1.L’OUVERTURE À L’AUTRE COMME FONDEMENT</vt:lpstr>
      <vt:lpstr>Presentación de PowerPoint</vt:lpstr>
      <vt:lpstr>Presentación de PowerPoint</vt:lpstr>
      <vt:lpstr>1. LE PRINCIPE  ET  FONDEMENT</vt:lpstr>
      <vt:lpstr>2. Ignace Pèlerin </vt:lpstr>
      <vt:lpstr>Presentación de PowerPoint</vt:lpstr>
      <vt:lpstr>TRAVAIL PERSONNEL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Carmen</dc:creator>
  <cp:lastModifiedBy>Utente</cp:lastModifiedBy>
  <cp:revision>17</cp:revision>
  <dcterms:modified xsi:type="dcterms:W3CDTF">2023-06-17T07:47:55Z</dcterms:modified>
</cp:coreProperties>
</file>